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58" r:id="rId4"/>
    <p:sldId id="260" r:id="rId5"/>
    <p:sldId id="265" r:id="rId6"/>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00" autoAdjust="0"/>
    <p:restoredTop sz="94660"/>
  </p:normalViewPr>
  <p:slideViewPr>
    <p:cSldViewPr snapToGrid="0">
      <p:cViewPr varScale="1">
        <p:scale>
          <a:sx n="110" d="100"/>
          <a:sy n="110" d="100"/>
        </p:scale>
        <p:origin x="48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A3D53F64-517A-4EB0-BC22-708B6B009AB1}" type="datetimeFigureOut">
              <a:rPr kumimoji="1" lang="ja-JP" altLang="en-US" smtClean="0"/>
              <a:t>2026/6/12</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2A058F08-DE68-4D25-9EE9-C2DFAFA36DAF}" type="slidenum">
              <a:rPr kumimoji="1" lang="ja-JP" altLang="en-US" smtClean="0"/>
              <a:t>‹#›</a:t>
            </a:fld>
            <a:endParaRPr kumimoji="1" lang="ja-JP" altLang="en-US"/>
          </a:p>
        </p:txBody>
      </p:sp>
    </p:spTree>
    <p:extLst>
      <p:ext uri="{BB962C8B-B14F-4D97-AF65-F5344CB8AC3E}">
        <p14:creationId xmlns:p14="http://schemas.microsoft.com/office/powerpoint/2010/main" val="329109835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ACB160C-5329-1C40-A129-A9ED9B7361F5}" type="slidenum">
              <a:rPr kumimoji="1" lang="ja-JP" altLang="en-US" smtClean="0"/>
              <a:t>5</a:t>
            </a:fld>
            <a:endParaRPr kumimoji="1" lang="ja-JP" altLang="en-US"/>
          </a:p>
        </p:txBody>
      </p:sp>
    </p:spTree>
    <p:extLst>
      <p:ext uri="{BB962C8B-B14F-4D97-AF65-F5344CB8AC3E}">
        <p14:creationId xmlns:p14="http://schemas.microsoft.com/office/powerpoint/2010/main" val="669716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2026/6/12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3849106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2026/6/12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040515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2026/6/12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4083904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E02A643-9BB0-4E02-80B2-2C0A5E5D738E}" type="datetimeFigureOut">
              <a:rPr kumimoji="1" lang="ja-JP" altLang="en-US" smtClean="0"/>
              <a:t>2026/6/12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1395402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E02A643-9BB0-4E02-80B2-2C0A5E5D738E}" type="datetimeFigureOut">
              <a:rPr kumimoji="1" lang="ja-JP" altLang="en-US" smtClean="0"/>
              <a:t>2026/6/12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797884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E02A643-9BB0-4E02-80B2-2C0A5E5D738E}" type="datetimeFigureOut">
              <a:rPr kumimoji="1" lang="ja-JP" altLang="en-US" smtClean="0"/>
              <a:t>2026/6/12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539588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E02A643-9BB0-4E02-80B2-2C0A5E5D738E}" type="datetimeFigureOut">
              <a:rPr kumimoji="1" lang="ja-JP" altLang="en-US" smtClean="0"/>
              <a:t>2026/6/12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04286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E02A643-9BB0-4E02-80B2-2C0A5E5D738E}" type="datetimeFigureOut">
              <a:rPr kumimoji="1" lang="ja-JP" altLang="en-US" smtClean="0"/>
              <a:t>2026/6/12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3888451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E02A643-9BB0-4E02-80B2-2C0A5E5D738E}" type="datetimeFigureOut">
              <a:rPr kumimoji="1" lang="ja-JP" altLang="en-US" smtClean="0"/>
              <a:t>2026/6/12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189387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2026/6/12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575747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2026/6/12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950866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本文（白紙）">
    <p:spTree>
      <p:nvGrpSpPr>
        <p:cNvPr id="1" name=""/>
        <p:cNvGrpSpPr/>
        <p:nvPr/>
      </p:nvGrpSpPr>
      <p:grpSpPr>
        <a:xfrm>
          <a:off x="0" y="0"/>
          <a:ext cx="0" cy="0"/>
          <a:chOff x="0" y="0"/>
          <a:chExt cx="0" cy="0"/>
        </a:xfrm>
      </p:grpSpPr>
      <p:sp>
        <p:nvSpPr>
          <p:cNvPr id="8" name="コンテンツ プレースホルダー 33">
            <a:extLst>
              <a:ext uri="{FF2B5EF4-FFF2-40B4-BE49-F238E27FC236}">
                <a16:creationId xmlns:a16="http://schemas.microsoft.com/office/drawing/2014/main" id="{1C5C0DA1-DAC5-F845-B02D-CAEB68667A05}"/>
              </a:ext>
            </a:extLst>
          </p:cNvPr>
          <p:cNvSpPr>
            <a:spLocks noGrp="1"/>
          </p:cNvSpPr>
          <p:nvPr>
            <p:ph sz="quarter" idx="13"/>
          </p:nvPr>
        </p:nvSpPr>
        <p:spPr>
          <a:xfrm>
            <a:off x="501650" y="493059"/>
            <a:ext cx="11188327" cy="5890182"/>
          </a:xfrm>
        </p:spPr>
        <p:txBody>
          <a:bodyPr/>
          <a:lstStyle>
            <a:lvl1pPr marL="571500" indent="-571500">
              <a:buFont typeface="Wingdings" panose="05000000000000000000" pitchFamily="2" charset="2"/>
              <a:buChar char="Ø"/>
              <a:defRPr sz="4000">
                <a:latin typeface="Meiryo UI" panose="020B0604030504040204" pitchFamily="50" charset="-128"/>
                <a:ea typeface="Meiryo UI" panose="020B0604030504040204" pitchFamily="50" charset="-128"/>
              </a:defRPr>
            </a:lvl1pPr>
            <a:lvl2pPr marL="685800" indent="-228600">
              <a:buFont typeface="Wingdings" panose="05000000000000000000" pitchFamily="2" charset="2"/>
              <a:buChar char="l"/>
              <a:defRPr sz="3200">
                <a:latin typeface="Meiryo UI" panose="020B0604030504040204" pitchFamily="50" charset="-128"/>
                <a:ea typeface="Meiryo UI" panose="020B0604030504040204" pitchFamily="50" charset="-128"/>
              </a:defRPr>
            </a:lvl2pPr>
            <a:lvl3pPr>
              <a:defRPr sz="2400">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p:txBody>
      </p:sp>
      <p:cxnSp>
        <p:nvCxnSpPr>
          <p:cNvPr id="6" name="直線コネクタ 5">
            <a:extLst>
              <a:ext uri="{FF2B5EF4-FFF2-40B4-BE49-F238E27FC236}">
                <a16:creationId xmlns:a16="http://schemas.microsoft.com/office/drawing/2014/main" id="{F5209E1E-1609-E542-9D7C-03D839B51845}"/>
              </a:ext>
            </a:extLst>
          </p:cNvPr>
          <p:cNvCxnSpPr>
            <a:cxnSpLocks/>
          </p:cNvCxnSpPr>
          <p:nvPr userDrawn="1"/>
        </p:nvCxnSpPr>
        <p:spPr>
          <a:xfrm flipH="1">
            <a:off x="11603583" y="6653026"/>
            <a:ext cx="588420" cy="0"/>
          </a:xfrm>
          <a:prstGeom prst="line">
            <a:avLst/>
          </a:prstGeom>
          <a:ln w="12700">
            <a:solidFill>
              <a:schemeClr val="bg2">
                <a:lumMod val="75000"/>
              </a:schemeClr>
            </a:solidFill>
          </a:ln>
        </p:spPr>
        <p:style>
          <a:lnRef idx="1">
            <a:schemeClr val="dk1"/>
          </a:lnRef>
          <a:fillRef idx="0">
            <a:schemeClr val="dk1"/>
          </a:fillRef>
          <a:effectRef idx="0">
            <a:schemeClr val="dk1"/>
          </a:effectRef>
          <a:fontRef idx="minor">
            <a:schemeClr val="tx1"/>
          </a:fontRef>
        </p:style>
      </p:cxnSp>
      <p:sp>
        <p:nvSpPr>
          <p:cNvPr id="5" name="スライド番号プレースホルダー 25">
            <a:extLst>
              <a:ext uri="{FF2B5EF4-FFF2-40B4-BE49-F238E27FC236}">
                <a16:creationId xmlns:a16="http://schemas.microsoft.com/office/drawing/2014/main" id="{B28EF2E8-A41E-4F4E-87BA-002C4F6BF401}"/>
              </a:ext>
            </a:extLst>
          </p:cNvPr>
          <p:cNvSpPr>
            <a:spLocks noGrp="1"/>
          </p:cNvSpPr>
          <p:nvPr>
            <p:ph type="sldNum" sz="quarter" idx="12"/>
          </p:nvPr>
        </p:nvSpPr>
        <p:spPr>
          <a:xfrm>
            <a:off x="10803173" y="6383242"/>
            <a:ext cx="1112416" cy="269785"/>
          </a:xfrm>
        </p:spPr>
        <p:txBody>
          <a:bodyPr/>
          <a:lstStyle>
            <a:lvl1pPr>
              <a:defRPr sz="2000">
                <a:solidFill>
                  <a:schemeClr val="bg2">
                    <a:lumMod val="50000"/>
                  </a:schemeClr>
                </a:solidFill>
                <a:latin typeface="Meiryo UI" panose="020B0604030504040204" pitchFamily="50" charset="-128"/>
                <a:ea typeface="Meiryo UI" panose="020B0604030504040204" pitchFamily="50" charset="-128"/>
              </a:defRPr>
            </a:lvl1pPr>
          </a:lstStyle>
          <a:p>
            <a:fld id="{2B460984-E2EF-E144-AD18-660FB06AF3DF}" type="slidenum">
              <a:rPr kumimoji="1" lang="ja-JP" altLang="en-US" smtClean="0"/>
              <a:pPr/>
              <a:t>‹#›</a:t>
            </a:fld>
            <a:endParaRPr kumimoji="1" lang="ja-JP" altLang="en-US"/>
          </a:p>
        </p:txBody>
      </p:sp>
    </p:spTree>
    <p:extLst>
      <p:ext uri="{BB962C8B-B14F-4D97-AF65-F5344CB8AC3E}">
        <p14:creationId xmlns:p14="http://schemas.microsoft.com/office/powerpoint/2010/main" val="1506304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02A643-9BB0-4E02-80B2-2C0A5E5D738E}" type="datetimeFigureOut">
              <a:rPr kumimoji="1" lang="ja-JP" altLang="en-US" smtClean="0"/>
              <a:t>2026/6/12</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907289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lang="en-US" altLang="ja-JP" sz="4800" dirty="0">
                <a:ea typeface="ＭＳ Ｐゴシック"/>
                <a:cs typeface="Calibri Light"/>
              </a:rPr>
              <a:t>SA</a:t>
            </a:r>
            <a:r>
              <a:rPr lang="ja-JP" altLang="en-US" sz="4800" dirty="0">
                <a:ea typeface="ＭＳ Ｐゴシック"/>
                <a:cs typeface="Calibri Light"/>
              </a:rPr>
              <a:t>ミニセミナー</a:t>
            </a:r>
            <a:br>
              <a:rPr lang="ja-JP" altLang="en-US" sz="4800" dirty="0">
                <a:ea typeface="ＭＳ Ｐゴシック"/>
                <a:cs typeface="Calibri Light"/>
              </a:rPr>
            </a:br>
            <a:br>
              <a:rPr lang="ja-JP" altLang="en-US" dirty="0">
                <a:ea typeface="ＭＳ Ｐゴシック"/>
                <a:cs typeface="Calibri Light"/>
              </a:rPr>
            </a:br>
            <a:r>
              <a:rPr lang="ja-JP" altLang="en-US" dirty="0">
                <a:ea typeface="ＭＳ Ｐゴシック"/>
                <a:cs typeface="Calibri Light"/>
              </a:rPr>
              <a:t>成年後見制度改正について</a:t>
            </a:r>
          </a:p>
        </p:txBody>
      </p:sp>
      <p:sp>
        <p:nvSpPr>
          <p:cNvPr id="3" name="サブタイトル 2"/>
          <p:cNvSpPr>
            <a:spLocks noGrp="1"/>
          </p:cNvSpPr>
          <p:nvPr>
            <p:ph type="subTitle" idx="1"/>
          </p:nvPr>
        </p:nvSpPr>
        <p:spPr>
          <a:xfrm>
            <a:off x="1524000" y="3602038"/>
            <a:ext cx="9144000" cy="2777195"/>
          </a:xfrm>
        </p:spPr>
        <p:txBody>
          <a:bodyPr vert="horz" lIns="91440" tIns="45720" rIns="91440" bIns="45720" rtlCol="0" anchor="t">
            <a:normAutofit/>
          </a:bodyPr>
          <a:lstStyle/>
          <a:p>
            <a:endParaRPr kumimoji="1" lang="ja-JP" altLang="en-US" dirty="0"/>
          </a:p>
          <a:p>
            <a:endParaRPr lang="ja-JP" altLang="en-US" sz="4000" dirty="0">
              <a:ea typeface="ＭＳ Ｐゴシック"/>
              <a:cs typeface="Calibri"/>
            </a:endParaRPr>
          </a:p>
          <a:p>
            <a:endParaRPr lang="ja-JP" altLang="en-US" sz="4000" dirty="0">
              <a:ea typeface="ＭＳ Ｐゴシック"/>
              <a:cs typeface="Calibri"/>
            </a:endParaRPr>
          </a:p>
          <a:p>
            <a:r>
              <a:rPr lang="ja-JP" altLang="en-US" dirty="0">
                <a:ea typeface="ＭＳ Ｐゴシック"/>
                <a:cs typeface="Calibri"/>
              </a:rPr>
              <a:t>令和</a:t>
            </a:r>
            <a:r>
              <a:rPr lang="en-US" altLang="ja-JP" dirty="0">
                <a:ea typeface="ＭＳ Ｐゴシック"/>
                <a:cs typeface="Calibri"/>
              </a:rPr>
              <a:t>8</a:t>
            </a:r>
            <a:r>
              <a:rPr lang="ja-JP" altLang="en-US" dirty="0">
                <a:ea typeface="ＭＳ Ｐゴシック"/>
                <a:cs typeface="Calibri"/>
              </a:rPr>
              <a:t>年</a:t>
            </a:r>
            <a:r>
              <a:rPr lang="en-US" altLang="ja-JP" dirty="0">
                <a:ea typeface="ＭＳ Ｐゴシック"/>
                <a:cs typeface="Calibri"/>
              </a:rPr>
              <a:t>5</a:t>
            </a:r>
            <a:r>
              <a:rPr lang="ja-JP" altLang="en-US" dirty="0">
                <a:ea typeface="ＭＳ Ｐゴシック"/>
                <a:cs typeface="Calibri"/>
              </a:rPr>
              <a:t>月</a:t>
            </a:r>
          </a:p>
          <a:p>
            <a:r>
              <a:rPr lang="ja-JP" altLang="en-US" dirty="0">
                <a:ea typeface="ＭＳ Ｐゴシック"/>
                <a:cs typeface="Calibri"/>
              </a:rPr>
              <a:t>行政書士・社会福祉士　中條　尚</a:t>
            </a:r>
            <a:endParaRPr lang="ja-JP" dirty="0"/>
          </a:p>
        </p:txBody>
      </p:sp>
    </p:spTree>
    <p:extLst>
      <p:ext uri="{BB962C8B-B14F-4D97-AF65-F5344CB8AC3E}">
        <p14:creationId xmlns:p14="http://schemas.microsoft.com/office/powerpoint/2010/main" val="2128380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934FD34-8615-33E8-6830-DD8DB0913E81}"/>
              </a:ext>
            </a:extLst>
          </p:cNvPr>
          <p:cNvSpPr>
            <a:spLocks noGrp="1"/>
          </p:cNvSpPr>
          <p:nvPr>
            <p:ph type="title"/>
          </p:nvPr>
        </p:nvSpPr>
        <p:spPr/>
        <p:txBody>
          <a:bodyPr/>
          <a:lstStyle/>
          <a:p>
            <a:r>
              <a:rPr lang="ja-JP" altLang="en-US" dirty="0">
                <a:ea typeface="ＭＳ Ｐゴシック"/>
                <a:cs typeface="Calibri Light"/>
              </a:rPr>
              <a:t>成年後見制度の主な変更点</a:t>
            </a:r>
          </a:p>
        </p:txBody>
      </p:sp>
      <p:sp>
        <p:nvSpPr>
          <p:cNvPr id="3" name="コンテンツ プレースホルダー 2">
            <a:extLst>
              <a:ext uri="{FF2B5EF4-FFF2-40B4-BE49-F238E27FC236}">
                <a16:creationId xmlns:a16="http://schemas.microsoft.com/office/drawing/2014/main" id="{C795C127-5F78-B167-EF4C-6F2BBC5596B7}"/>
              </a:ext>
            </a:extLst>
          </p:cNvPr>
          <p:cNvSpPr>
            <a:spLocks noGrp="1"/>
          </p:cNvSpPr>
          <p:nvPr>
            <p:ph idx="1"/>
          </p:nvPr>
        </p:nvSpPr>
        <p:spPr>
          <a:xfrm>
            <a:off x="838200" y="1653589"/>
            <a:ext cx="10515600" cy="4839286"/>
          </a:xfrm>
        </p:spPr>
        <p:txBody>
          <a:bodyPr vert="horz" lIns="91440" tIns="45720" rIns="91440" bIns="45720" rtlCol="0" anchor="t">
            <a:normAutofit lnSpcReduction="10000"/>
          </a:bodyPr>
          <a:lstStyle/>
          <a:p>
            <a:pPr marL="0" indent="0">
              <a:buNone/>
            </a:pPr>
            <a:r>
              <a:rPr lang="ja-JP" altLang="en-US" sz="3600" b="1" dirty="0">
                <a:latin typeface="MS Gothic"/>
                <a:ea typeface="MS Gothic"/>
              </a:rPr>
              <a:t>法定後見制度の変更点</a:t>
            </a:r>
            <a:endParaRPr lang="en-US" altLang="ja-JP" sz="3600" b="1" dirty="0">
              <a:latin typeface="MS Gothic"/>
              <a:ea typeface="MS Gothic"/>
            </a:endParaRPr>
          </a:p>
          <a:p>
            <a:r>
              <a:rPr lang="ja-JP" altLang="en-US" sz="3200" dirty="0">
                <a:latin typeface="MS Gothic"/>
                <a:ea typeface="MS Gothic"/>
              </a:rPr>
              <a:t>後見　保佐の廃止　⇒　補助人　特定補助人へ</a:t>
            </a:r>
            <a:br>
              <a:rPr lang="ja-JP" sz="3200" b="1" dirty="0">
                <a:latin typeface="MS Mincho"/>
                <a:ea typeface="MS Mincho"/>
              </a:rPr>
            </a:br>
            <a:endParaRPr lang="ja-JP" altLang="en-US" sz="1800" b="1" dirty="0">
              <a:latin typeface="MS Mincho"/>
              <a:ea typeface="MS Mincho"/>
            </a:endParaRPr>
          </a:p>
          <a:p>
            <a:pPr marL="0" indent="0">
              <a:buNone/>
            </a:pPr>
            <a:r>
              <a:rPr lang="ja-JP" altLang="en-US" dirty="0">
                <a:latin typeface="MS Gothic"/>
                <a:ea typeface="MS Gothic"/>
              </a:rPr>
              <a:t>　代理権・同意見取消権は個別の事案で必要な項目を判断</a:t>
            </a:r>
            <a:endParaRPr lang="en-US" altLang="ja-JP" dirty="0">
              <a:latin typeface="MS Gothic"/>
              <a:ea typeface="MS Gothic"/>
            </a:endParaRPr>
          </a:p>
          <a:p>
            <a:pPr marL="0" indent="0">
              <a:buNone/>
            </a:pPr>
            <a:r>
              <a:rPr lang="ja-JP" altLang="en-US" dirty="0">
                <a:latin typeface="MS Gothic"/>
                <a:ea typeface="MS Gothic"/>
              </a:rPr>
              <a:t>　特定補助人は一定の同意権取消権は与えられる。</a:t>
            </a:r>
            <a:endParaRPr lang="en-US" altLang="ja-JP" dirty="0">
              <a:latin typeface="MS Gothic"/>
              <a:ea typeface="MS Gothic"/>
            </a:endParaRPr>
          </a:p>
          <a:p>
            <a:pPr marL="0" indent="0">
              <a:buNone/>
            </a:pPr>
            <a:endParaRPr lang="en-US" altLang="ja-JP" dirty="0">
              <a:latin typeface="MS Gothic"/>
              <a:ea typeface="MS Gothic"/>
            </a:endParaRPr>
          </a:p>
          <a:p>
            <a:pPr marL="0" indent="0">
              <a:buNone/>
            </a:pPr>
            <a:r>
              <a:rPr lang="ja-JP" altLang="en-US" sz="3200" b="1" dirty="0">
                <a:latin typeface="MS Gothic"/>
                <a:ea typeface="MS Gothic"/>
              </a:rPr>
              <a:t>特定補助人が設けられた理由</a:t>
            </a:r>
            <a:endParaRPr lang="en-US" altLang="ja-JP" sz="3200" b="1" dirty="0">
              <a:latin typeface="MS Gothic"/>
              <a:ea typeface="MS Gothic"/>
            </a:endParaRPr>
          </a:p>
          <a:p>
            <a:pPr marL="0" indent="0">
              <a:buNone/>
            </a:pPr>
            <a:r>
              <a:rPr lang="ja-JP" altLang="en-US" sz="2600" dirty="0">
                <a:latin typeface="+mn-ea"/>
              </a:rPr>
              <a:t>　　</a:t>
            </a:r>
            <a:br>
              <a:rPr lang="en-US" altLang="ja-JP" sz="2600" dirty="0">
                <a:latin typeface="+mn-ea"/>
              </a:rPr>
            </a:br>
            <a:r>
              <a:rPr lang="ja-JP" altLang="en-US" sz="2600" dirty="0">
                <a:latin typeface="+mn-ea"/>
              </a:rPr>
              <a:t>　　</a:t>
            </a:r>
            <a:r>
              <a:rPr lang="ja-JP" altLang="en-US" dirty="0">
                <a:latin typeface="+mn-ea"/>
              </a:rPr>
              <a:t>民法等多くの法律にある本人を守るための制度を継続するため</a:t>
            </a:r>
            <a:endParaRPr lang="en-US" altLang="ja-JP" dirty="0">
              <a:latin typeface="+mn-ea"/>
            </a:endParaRPr>
          </a:p>
          <a:p>
            <a:pPr marL="0" indent="0">
              <a:buNone/>
            </a:pPr>
            <a:r>
              <a:rPr lang="ja-JP" altLang="en-US" dirty="0">
                <a:latin typeface="+mn-ea"/>
              </a:rPr>
              <a:t>　　時効の完成の猶予・委任の終了・相続放棄・遺言・等々</a:t>
            </a:r>
          </a:p>
          <a:p>
            <a:endParaRPr lang="ja-JP" altLang="en-US" sz="1400" b="1" dirty="0">
              <a:latin typeface="MS Mincho"/>
              <a:ea typeface="MS Mincho"/>
            </a:endParaRPr>
          </a:p>
        </p:txBody>
      </p:sp>
    </p:spTree>
    <p:extLst>
      <p:ext uri="{BB962C8B-B14F-4D97-AF65-F5344CB8AC3E}">
        <p14:creationId xmlns:p14="http://schemas.microsoft.com/office/powerpoint/2010/main" val="1020844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9446AE-784F-0096-141C-541D242C60CE}"/>
              </a:ext>
            </a:extLst>
          </p:cNvPr>
          <p:cNvSpPr>
            <a:spLocks noGrp="1"/>
          </p:cNvSpPr>
          <p:nvPr>
            <p:ph type="title"/>
          </p:nvPr>
        </p:nvSpPr>
        <p:spPr>
          <a:xfrm>
            <a:off x="838200" y="365125"/>
            <a:ext cx="10515600" cy="6120081"/>
          </a:xfrm>
        </p:spPr>
        <p:txBody>
          <a:bodyPr>
            <a:normAutofit/>
          </a:bodyPr>
          <a:lstStyle/>
          <a:p>
            <a:pPr>
              <a:lnSpc>
                <a:spcPct val="100000"/>
              </a:lnSpc>
              <a:spcBef>
                <a:spcPts val="1200"/>
              </a:spcBef>
            </a:pPr>
            <a:r>
              <a:rPr kumimoji="1" lang="ja-JP" altLang="en-US" sz="3200" b="1" dirty="0">
                <a:ea typeface="ＭＳ Ｐゴシック"/>
                <a:cs typeface="Calibri Light"/>
              </a:rPr>
              <a:t>補助人の職務</a:t>
            </a:r>
            <a:br>
              <a:rPr kumimoji="1" lang="en-US" altLang="ja-JP" sz="3200" dirty="0">
                <a:ea typeface="ＭＳ Ｐゴシック"/>
                <a:cs typeface="Calibri Light"/>
              </a:rPr>
            </a:br>
            <a:r>
              <a:rPr lang="en-US" altLang="ja-JP" sz="3200" dirty="0">
                <a:ea typeface="ＭＳ Ｐゴシック"/>
                <a:cs typeface="Calibri Light"/>
              </a:rPr>
              <a:t>    </a:t>
            </a:r>
            <a:r>
              <a:rPr kumimoji="1" lang="ja-JP" altLang="en-US" sz="2800" dirty="0">
                <a:latin typeface="+mj-ea"/>
                <a:cs typeface="Calibri Light"/>
              </a:rPr>
              <a:t>財産管理　代理権の付与必要。</a:t>
            </a:r>
            <a:br>
              <a:rPr kumimoji="1" lang="en-US" altLang="ja-JP" sz="2800" dirty="0">
                <a:latin typeface="+mj-ea"/>
                <a:cs typeface="Calibri Light"/>
              </a:rPr>
            </a:br>
            <a:r>
              <a:rPr kumimoji="1" lang="ja-JP" altLang="en-US" sz="2800" dirty="0">
                <a:latin typeface="+mj-ea"/>
                <a:cs typeface="Calibri Light"/>
              </a:rPr>
              <a:t>　 本人の意向の尊重・身分上の配慮。</a:t>
            </a:r>
            <a:br>
              <a:rPr kumimoji="1" lang="en-US" altLang="ja-JP" sz="2800" dirty="0">
                <a:latin typeface="+mj-ea"/>
                <a:cs typeface="Calibri Light"/>
              </a:rPr>
            </a:br>
            <a:r>
              <a:rPr kumimoji="1" lang="ja-JP" altLang="en-US" sz="2800" dirty="0">
                <a:latin typeface="+mj-ea"/>
                <a:cs typeface="Calibri Light"/>
              </a:rPr>
              <a:t>　　　意思決定支援</a:t>
            </a:r>
            <a:br>
              <a:rPr kumimoji="1" lang="en-US" altLang="ja-JP" sz="2800" dirty="0">
                <a:latin typeface="+mj-ea"/>
                <a:cs typeface="Calibri Light"/>
              </a:rPr>
            </a:br>
            <a:r>
              <a:rPr kumimoji="1" lang="ja-JP" altLang="en-US" sz="2800" dirty="0">
                <a:latin typeface="+mj-ea"/>
                <a:cs typeface="Calibri Light"/>
              </a:rPr>
              <a:t>　 死後事務</a:t>
            </a:r>
            <a:br>
              <a:rPr kumimoji="1" lang="en-US" altLang="ja-JP" sz="2800" dirty="0">
                <a:latin typeface="+mj-ea"/>
                <a:cs typeface="Calibri Light"/>
              </a:rPr>
            </a:br>
            <a:br>
              <a:rPr kumimoji="1" lang="en-US" altLang="ja-JP" sz="2800" dirty="0">
                <a:latin typeface="+mj-ea"/>
                <a:cs typeface="Calibri Light"/>
              </a:rPr>
            </a:br>
            <a:r>
              <a:rPr kumimoji="1" lang="ja-JP" altLang="en-US" sz="3200" b="1" dirty="0">
                <a:latin typeface="+mj-ea"/>
                <a:cs typeface="Calibri Light"/>
              </a:rPr>
              <a:t>補助人の交代</a:t>
            </a:r>
            <a:br>
              <a:rPr kumimoji="1" lang="en-US" altLang="ja-JP" sz="2800" dirty="0">
                <a:latin typeface="+mj-ea"/>
                <a:cs typeface="Calibri Light"/>
              </a:rPr>
            </a:br>
            <a:r>
              <a:rPr kumimoji="1" lang="ja-JP" altLang="en-US" sz="2800" dirty="0">
                <a:latin typeface="+mj-ea"/>
                <a:cs typeface="Calibri Light"/>
              </a:rPr>
              <a:t>　 補助開始の審判を受けた者（本人）の利益のために特に必要があると家庭裁判所が認めたとき</a:t>
            </a:r>
            <a:r>
              <a:rPr lang="ja-JP" altLang="en-US" sz="2800" dirty="0">
                <a:latin typeface="+mj-ea"/>
                <a:cs typeface="Calibri Light"/>
              </a:rPr>
              <a:t>。</a:t>
            </a:r>
            <a:r>
              <a:rPr kumimoji="1" lang="ja-JP" altLang="en-US" sz="2800" dirty="0">
                <a:latin typeface="+mj-ea"/>
                <a:cs typeface="Calibri Light"/>
              </a:rPr>
              <a:t>（欠格事由でない）</a:t>
            </a:r>
            <a:br>
              <a:rPr kumimoji="1" lang="en-US" altLang="ja-JP" sz="2800" dirty="0">
                <a:latin typeface="+mj-ea"/>
                <a:cs typeface="Calibri Light"/>
              </a:rPr>
            </a:br>
            <a:br>
              <a:rPr kumimoji="1" lang="en-US" altLang="ja-JP" sz="2800" dirty="0">
                <a:latin typeface="+mj-ea"/>
                <a:cs typeface="Calibri Light"/>
              </a:rPr>
            </a:br>
            <a:r>
              <a:rPr kumimoji="1" lang="ja-JP" altLang="en-US" sz="3200" b="1" dirty="0">
                <a:latin typeface="+mj-ea"/>
                <a:cs typeface="Calibri Light"/>
              </a:rPr>
              <a:t>法定後見（補助）の終了</a:t>
            </a:r>
            <a:br>
              <a:rPr kumimoji="1" lang="en-US" altLang="ja-JP" sz="2800" dirty="0">
                <a:latin typeface="+mj-ea"/>
                <a:cs typeface="Calibri Light"/>
              </a:rPr>
            </a:br>
            <a:r>
              <a:rPr kumimoji="1" lang="en-US" altLang="ja-JP" sz="2800" dirty="0">
                <a:latin typeface="+mj-ea"/>
                <a:cs typeface="Calibri Light"/>
              </a:rPr>
              <a:t>   </a:t>
            </a:r>
            <a:r>
              <a:rPr kumimoji="1" lang="ja-JP" altLang="en-US" sz="2800" dirty="0">
                <a:latin typeface="+mj-ea"/>
                <a:cs typeface="Calibri Light"/>
              </a:rPr>
              <a:t>必要性が消滅した場合の終了。</a:t>
            </a:r>
            <a:br>
              <a:rPr kumimoji="1" lang="en-US" altLang="ja-JP" sz="2800" dirty="0">
                <a:latin typeface="+mj-ea"/>
                <a:cs typeface="Calibri Light"/>
              </a:rPr>
            </a:br>
            <a:r>
              <a:rPr lang="ja-JP" altLang="en-US" sz="2800" dirty="0">
                <a:latin typeface="+mj-ea"/>
                <a:cs typeface="Calibri Light"/>
              </a:rPr>
              <a:t>　     </a:t>
            </a:r>
            <a:r>
              <a:rPr kumimoji="1" lang="ja-JP" altLang="en-US" sz="2800" dirty="0">
                <a:latin typeface="+mj-ea"/>
                <a:cs typeface="Calibri Light"/>
              </a:rPr>
              <a:t>相続手続、不動産の売却</a:t>
            </a:r>
            <a:r>
              <a:rPr kumimoji="1" lang="ja-JP" altLang="en-US" sz="2800">
                <a:latin typeface="+mj-ea"/>
                <a:cs typeface="Calibri Light"/>
              </a:rPr>
              <a:t>等</a:t>
            </a:r>
            <a:r>
              <a:rPr lang="ja-JP" altLang="en-US" sz="2800">
                <a:latin typeface="+mj-ea"/>
                <a:cs typeface="Calibri Light"/>
              </a:rPr>
              <a:t>で家庭裁判所が</a:t>
            </a:r>
            <a:r>
              <a:rPr lang="ja-JP" altLang="en-US" sz="2800" dirty="0">
                <a:latin typeface="+mj-ea"/>
                <a:cs typeface="Calibri Light"/>
              </a:rPr>
              <a:t>終了を認めたとき</a:t>
            </a:r>
            <a:endParaRPr kumimoji="1" lang="ja-JP" altLang="en-US" sz="2800" dirty="0">
              <a:latin typeface="+mj-ea"/>
            </a:endParaRPr>
          </a:p>
        </p:txBody>
      </p:sp>
    </p:spTree>
    <p:extLst>
      <p:ext uri="{BB962C8B-B14F-4D97-AF65-F5344CB8AC3E}">
        <p14:creationId xmlns:p14="http://schemas.microsoft.com/office/powerpoint/2010/main" val="212564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767EC9-BCC1-71A4-6B67-C0D8EE4309DE}"/>
              </a:ext>
            </a:extLst>
          </p:cNvPr>
          <p:cNvSpPr>
            <a:spLocks noGrp="1"/>
          </p:cNvSpPr>
          <p:nvPr>
            <p:ph type="title"/>
          </p:nvPr>
        </p:nvSpPr>
        <p:spPr/>
        <p:txBody>
          <a:bodyPr/>
          <a:lstStyle/>
          <a:p>
            <a:r>
              <a:rPr lang="ja-JP" altLang="en-US" sz="3600" dirty="0">
                <a:ea typeface="ＭＳ Ｐゴシック"/>
                <a:cs typeface="Calibri Light"/>
              </a:rPr>
              <a:t>任意後見制度の変更点</a:t>
            </a:r>
            <a:endParaRPr kumimoji="1" lang="ja-JP" altLang="en-US" dirty="0"/>
          </a:p>
        </p:txBody>
      </p:sp>
      <p:sp>
        <p:nvSpPr>
          <p:cNvPr id="3" name="コンテンツ プレースホルダー 2">
            <a:extLst>
              <a:ext uri="{FF2B5EF4-FFF2-40B4-BE49-F238E27FC236}">
                <a16:creationId xmlns:a16="http://schemas.microsoft.com/office/drawing/2014/main" id="{3C4BE85B-B297-78C7-9D39-FE7ABDB2AD91}"/>
              </a:ext>
            </a:extLst>
          </p:cNvPr>
          <p:cNvSpPr>
            <a:spLocks noGrp="1"/>
          </p:cNvSpPr>
          <p:nvPr>
            <p:ph idx="1"/>
          </p:nvPr>
        </p:nvSpPr>
        <p:spPr>
          <a:xfrm>
            <a:off x="838200" y="1690688"/>
            <a:ext cx="10515600" cy="4351338"/>
          </a:xfrm>
        </p:spPr>
        <p:txBody>
          <a:bodyPr vert="horz" lIns="91440" tIns="45720" rIns="91440" bIns="45720" rtlCol="0" anchor="t">
            <a:normAutofit fontScale="92500" lnSpcReduction="10000"/>
          </a:bodyPr>
          <a:lstStyle/>
          <a:p>
            <a:pPr marL="0" indent="0">
              <a:buNone/>
            </a:pPr>
            <a:r>
              <a:rPr lang="ja-JP" altLang="en-US" sz="3200" b="1" dirty="0">
                <a:ea typeface="ＭＳ Ｐゴシック"/>
                <a:cs typeface="Calibri"/>
              </a:rPr>
              <a:t>・任意後見監督人の選任</a:t>
            </a:r>
            <a:endParaRPr lang="ja-JP" sz="3200" b="1" dirty="0"/>
          </a:p>
          <a:p>
            <a:pPr marL="0" indent="0">
              <a:buNone/>
            </a:pPr>
            <a:r>
              <a:rPr lang="ja-JP" altLang="en-US" sz="3000" dirty="0">
                <a:ea typeface="ＭＳ Ｐゴシック"/>
                <a:cs typeface="Calibri"/>
              </a:rPr>
              <a:t>　　</a:t>
            </a:r>
            <a:r>
              <a:rPr lang="ja-JP" altLang="en-US" dirty="0">
                <a:latin typeface="+mn-ea"/>
                <a:cs typeface="Calibri"/>
              </a:rPr>
              <a:t>家庭裁判所が明らかに任意後見人による監督の必要がないと認めるときは、任意後見監督人を選任しないで、家庭裁判所が直接監督する。</a:t>
            </a:r>
            <a:endParaRPr lang="en-US" altLang="ja-JP" dirty="0">
              <a:latin typeface="+mn-ea"/>
              <a:cs typeface="Calibri"/>
            </a:endParaRPr>
          </a:p>
          <a:p>
            <a:pPr marL="0" indent="0">
              <a:buNone/>
            </a:pPr>
            <a:r>
              <a:rPr lang="ja-JP" altLang="en-US" dirty="0">
                <a:latin typeface="+mn-ea"/>
                <a:cs typeface="Calibri"/>
              </a:rPr>
              <a:t>　　</a:t>
            </a:r>
            <a:r>
              <a:rPr lang="en-US" altLang="ja-JP" dirty="0">
                <a:latin typeface="+mn-ea"/>
                <a:cs typeface="Calibri"/>
              </a:rPr>
              <a:t>Ex</a:t>
            </a:r>
            <a:r>
              <a:rPr lang="ja-JP" altLang="en-US" dirty="0">
                <a:latin typeface="+mn-ea"/>
                <a:cs typeface="Calibri"/>
              </a:rPr>
              <a:t>　本人施設・病院で暮らしていて財産も少ないとき。</a:t>
            </a:r>
          </a:p>
          <a:p>
            <a:pPr marL="0" indent="0">
              <a:buNone/>
            </a:pPr>
            <a:r>
              <a:rPr lang="ja-JP" altLang="en-US" dirty="0">
                <a:ea typeface="ＭＳ Ｐゴシック"/>
                <a:cs typeface="Calibri"/>
              </a:rPr>
              <a:t>　</a:t>
            </a:r>
            <a:endParaRPr lang="ja-JP" altLang="en-US" sz="3200" b="1" dirty="0">
              <a:latin typeface="+mj-ea"/>
              <a:ea typeface="+mj-ea"/>
              <a:cs typeface="Calibri"/>
            </a:endParaRPr>
          </a:p>
          <a:p>
            <a:pPr marL="0" indent="0">
              <a:buNone/>
            </a:pPr>
            <a:r>
              <a:rPr lang="ja-JP" altLang="en-US" sz="3200" b="1" dirty="0">
                <a:latin typeface="+mj-ea"/>
                <a:ea typeface="+mj-ea"/>
                <a:cs typeface="Calibri"/>
              </a:rPr>
              <a:t>・任意監督人の選任申立の法律上の義務化は不採用</a:t>
            </a:r>
            <a:endParaRPr lang="en-US" altLang="ja-JP" sz="3200" b="1" dirty="0">
              <a:latin typeface="+mj-ea"/>
              <a:ea typeface="+mj-ea"/>
              <a:cs typeface="Calibri"/>
            </a:endParaRPr>
          </a:p>
          <a:p>
            <a:pPr marL="0" indent="0">
              <a:buNone/>
            </a:pPr>
            <a:r>
              <a:rPr lang="ja-JP" altLang="en-US" sz="3000" dirty="0">
                <a:ea typeface="ＭＳ Ｐゴシック"/>
                <a:cs typeface="Calibri"/>
              </a:rPr>
              <a:t>　　</a:t>
            </a:r>
            <a:r>
              <a:rPr lang="ja-JP" altLang="en-US" dirty="0">
                <a:latin typeface="+mj-ea"/>
                <a:ea typeface="+mj-ea"/>
                <a:cs typeface="Calibri"/>
              </a:rPr>
              <a:t>任意後見契約で義務とされている場合は契約上の義務あり。</a:t>
            </a:r>
            <a:endParaRPr lang="en-US" altLang="ja-JP" dirty="0">
              <a:latin typeface="+mj-ea"/>
              <a:ea typeface="+mj-ea"/>
              <a:cs typeface="Calibri"/>
            </a:endParaRPr>
          </a:p>
          <a:p>
            <a:pPr marL="0" indent="0">
              <a:buNone/>
            </a:pPr>
            <a:endParaRPr lang="en-US" altLang="ja-JP" dirty="0">
              <a:latin typeface="+mj-ea"/>
              <a:ea typeface="+mj-ea"/>
              <a:cs typeface="Calibri"/>
            </a:endParaRPr>
          </a:p>
          <a:p>
            <a:pPr marL="0" indent="0">
              <a:buNone/>
            </a:pPr>
            <a:r>
              <a:rPr lang="ja-JP" altLang="en-US" sz="3200" b="1" dirty="0">
                <a:ea typeface="ＭＳ Ｐゴシック"/>
                <a:cs typeface="Calibri"/>
              </a:rPr>
              <a:t>・予備的な任意後見受任者を定めることを法律上明文化</a:t>
            </a:r>
            <a:endParaRPr lang="ja-JP" sz="3200" b="1" dirty="0">
              <a:ea typeface="ＭＳ Ｐゴシック"/>
              <a:cs typeface="Calibri"/>
            </a:endParaRPr>
          </a:p>
        </p:txBody>
      </p:sp>
    </p:spTree>
    <p:extLst>
      <p:ext uri="{BB962C8B-B14F-4D97-AF65-F5344CB8AC3E}">
        <p14:creationId xmlns:p14="http://schemas.microsoft.com/office/powerpoint/2010/main" val="54984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FC6C749-8505-9F4C-960E-BE503D924684}"/>
              </a:ext>
            </a:extLst>
          </p:cNvPr>
          <p:cNvSpPr>
            <a:spLocks noGrp="1"/>
          </p:cNvSpPr>
          <p:nvPr>
            <p:ph type="sldNum" sz="quarter" idx="12"/>
          </p:nvPr>
        </p:nvSpPr>
        <p:spPr>
          <a:xfrm>
            <a:off x="9861177" y="6383242"/>
            <a:ext cx="599515" cy="269785"/>
          </a:xfrm>
        </p:spPr>
        <p:txBody>
          <a:bodyPr/>
          <a:lstStyle/>
          <a:p>
            <a:fld id="{2B460984-E2EF-E144-AD18-660FB06AF3DF}" type="slidenum">
              <a:rPr kumimoji="1" lang="ja-JP" altLang="en-US" smtClean="0"/>
              <a:pPr/>
              <a:t>5</a:t>
            </a:fld>
            <a:endParaRPr kumimoji="1" lang="ja-JP" altLang="en-US"/>
          </a:p>
        </p:txBody>
      </p:sp>
      <p:sp>
        <p:nvSpPr>
          <p:cNvPr id="3" name="コンテンツ プレースホルダー 2">
            <a:extLst>
              <a:ext uri="{FF2B5EF4-FFF2-40B4-BE49-F238E27FC236}">
                <a16:creationId xmlns:a16="http://schemas.microsoft.com/office/drawing/2014/main" id="{0EBEA2BD-7030-9448-8E4F-28973C18476A}"/>
              </a:ext>
            </a:extLst>
          </p:cNvPr>
          <p:cNvSpPr>
            <a:spLocks noGrp="1"/>
          </p:cNvSpPr>
          <p:nvPr>
            <p:ph sz="quarter" idx="13"/>
          </p:nvPr>
        </p:nvSpPr>
        <p:spPr/>
        <p:txBody>
          <a:bodyPr>
            <a:normAutofit/>
          </a:bodyPr>
          <a:lstStyle/>
          <a:p>
            <a:pPr marL="0" indent="0">
              <a:buNone/>
            </a:pPr>
            <a:endParaRPr lang="ja-JP" altLang="ja-JP" dirty="0"/>
          </a:p>
          <a:p>
            <a:pPr marL="0" indent="0">
              <a:buNone/>
            </a:pPr>
            <a:r>
              <a:rPr lang="en-US" altLang="ja-JP" sz="2600" b="1" dirty="0"/>
              <a:t>    </a:t>
            </a:r>
          </a:p>
          <a:p>
            <a:pPr marL="0" indent="0">
              <a:buNone/>
            </a:pPr>
            <a:r>
              <a:rPr lang="en-US" altLang="ja-JP" sz="2600" b="1" dirty="0"/>
              <a:t>    </a:t>
            </a:r>
            <a:endParaRPr lang="en-US" altLang="ja-JP" sz="2600" b="1" dirty="0">
              <a:solidFill>
                <a:srgbClr val="FF0000"/>
              </a:solidFill>
            </a:endParaRPr>
          </a:p>
          <a:p>
            <a:pPr marL="0" indent="0">
              <a:buNone/>
            </a:pPr>
            <a:endParaRPr lang="en-US" altLang="ja-JP" sz="2600" b="1" dirty="0">
              <a:solidFill>
                <a:srgbClr val="FF0000"/>
              </a:solidFill>
            </a:endParaRPr>
          </a:p>
          <a:p>
            <a:pPr marL="0" indent="0">
              <a:buNone/>
            </a:pPr>
            <a:endParaRPr lang="en-US" altLang="ja-JP" sz="2600" b="1" dirty="0">
              <a:solidFill>
                <a:srgbClr val="FF0000"/>
              </a:solidFill>
            </a:endParaRPr>
          </a:p>
          <a:p>
            <a:pPr marL="0" indent="0">
              <a:buNone/>
            </a:pPr>
            <a:endParaRPr lang="en-US" altLang="ja-JP" sz="2600" b="1" dirty="0">
              <a:solidFill>
                <a:srgbClr val="FF0000"/>
              </a:solidFill>
            </a:endParaRPr>
          </a:p>
          <a:p>
            <a:pPr marL="0" indent="0">
              <a:buNone/>
            </a:pPr>
            <a:endParaRPr lang="ja-JP" altLang="ja-JP" sz="2600" dirty="0">
              <a:solidFill>
                <a:srgbClr val="FF0000"/>
              </a:solidFill>
            </a:endParaRPr>
          </a:p>
          <a:p>
            <a:pPr marL="0" indent="0">
              <a:buNone/>
            </a:pPr>
            <a:endParaRPr kumimoji="1" lang="ja-JP" altLang="en-US" dirty="0"/>
          </a:p>
        </p:txBody>
      </p:sp>
      <p:sp>
        <p:nvSpPr>
          <p:cNvPr id="5" name="テキスト ボックス 206"/>
          <p:cNvSpPr txBox="1">
            <a:spLocks noChangeArrowheads="1"/>
          </p:cNvSpPr>
          <p:nvPr/>
        </p:nvSpPr>
        <p:spPr bwMode="auto">
          <a:xfrm>
            <a:off x="8252793" y="5232988"/>
            <a:ext cx="390525" cy="1268770"/>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eaVert" wrap="square" lIns="91440" tIns="45720" rIns="91440" bIns="45720" numCol="1" anchor="t" anchorCtr="0" compatLnSpc="1">
            <a:prstTxWarp prst="textNoShape">
              <a:avLst/>
            </a:prstTxWarp>
          </a:bodyPr>
          <a:lstStyle/>
          <a:p>
            <a:pPr indent="63500" eaLnBrk="0" fontAlgn="base" hangingPunct="0">
              <a:spcBef>
                <a:spcPct val="0"/>
              </a:spcBef>
              <a:spcAft>
                <a:spcPct val="0"/>
              </a:spcAft>
            </a:pPr>
            <a:r>
              <a:rPr kumimoji="0" lang="ja-JP" altLang="ja-JP" b="1" dirty="0">
                <a:latin typeface="+mn-ea"/>
                <a:cs typeface="Times New Roman" panose="02020603050405020304" pitchFamily="18" charset="0"/>
              </a:rPr>
              <a:t>死後事務</a:t>
            </a:r>
            <a:endParaRPr kumimoji="0" lang="ja-JP" altLang="ja-JP" dirty="0">
              <a:latin typeface="+mn-ea"/>
            </a:endParaRPr>
          </a:p>
        </p:txBody>
      </p:sp>
      <p:sp>
        <p:nvSpPr>
          <p:cNvPr id="6" name="テキスト ボックス 30"/>
          <p:cNvSpPr txBox="1">
            <a:spLocks noChangeArrowheads="1"/>
          </p:cNvSpPr>
          <p:nvPr/>
        </p:nvSpPr>
        <p:spPr bwMode="auto">
          <a:xfrm>
            <a:off x="3434293" y="2515345"/>
            <a:ext cx="400050" cy="2341957"/>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eaVert" wrap="square" lIns="91440" tIns="45720" rIns="91440" bIns="45720" numCol="1" anchor="t" anchorCtr="0" compatLnSpc="1">
            <a:prstTxWarp prst="textNoShape">
              <a:avLst/>
            </a:prstTxWarp>
          </a:bodyPr>
          <a:lstStyle/>
          <a:p>
            <a:pPr indent="77788" eaLnBrk="0" fontAlgn="base" hangingPunct="0">
              <a:spcBef>
                <a:spcPct val="0"/>
              </a:spcBef>
              <a:spcAft>
                <a:spcPct val="0"/>
              </a:spcAft>
            </a:pPr>
            <a:r>
              <a:rPr kumimoji="0" lang="ja-JP" altLang="en-US" b="1" dirty="0">
                <a:latin typeface="+mn-ea"/>
                <a:cs typeface="Times New Roman" panose="02020603050405020304" pitchFamily="18" charset="0"/>
              </a:rPr>
              <a:t>➀</a:t>
            </a:r>
            <a:r>
              <a:rPr kumimoji="0" lang="ja-JP" altLang="ja-JP" b="1" dirty="0">
                <a:latin typeface="+mn-ea"/>
                <a:cs typeface="Times New Roman" panose="02020603050405020304" pitchFamily="18" charset="0"/>
              </a:rPr>
              <a:t>任意後見契約</a:t>
            </a:r>
            <a:endParaRPr kumimoji="0" lang="ja-JP" altLang="ja-JP" dirty="0">
              <a:latin typeface="+mn-ea"/>
            </a:endParaRPr>
          </a:p>
        </p:txBody>
      </p:sp>
      <p:sp>
        <p:nvSpPr>
          <p:cNvPr id="7" name="テキスト ボックス 198"/>
          <p:cNvSpPr txBox="1">
            <a:spLocks noChangeArrowheads="1"/>
          </p:cNvSpPr>
          <p:nvPr/>
        </p:nvSpPr>
        <p:spPr bwMode="auto">
          <a:xfrm>
            <a:off x="4816650" y="3014664"/>
            <a:ext cx="609600" cy="2696189"/>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eaVert" wrap="square" lIns="91440" tIns="45720" rIns="91440" bIns="45720" numCol="1" anchor="t" anchorCtr="0" compatLnSpc="1">
            <a:prstTxWarp prst="textNoShape">
              <a:avLst/>
            </a:prstTxWarp>
          </a:bodyPr>
          <a:lstStyle>
            <a:lvl1pPr indent="635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b="1" dirty="0">
                <a:latin typeface="+mn-ea"/>
                <a:cs typeface="Times New Roman" panose="02020603050405020304" pitchFamily="18" charset="0"/>
              </a:rPr>
              <a:t>任意後見監督人選任</a:t>
            </a:r>
            <a:br>
              <a:rPr kumimoji="0" lang="ja-JP" altLang="en-US" b="1" dirty="0">
                <a:latin typeface="+mn-ea"/>
                <a:cs typeface="Times New Roman" panose="02020603050405020304" pitchFamily="18" charset="0"/>
              </a:rPr>
            </a:br>
            <a:r>
              <a:rPr lang="en-US" altLang="ja-JP" b="1" dirty="0">
                <a:latin typeface="+mn-ea"/>
                <a:cs typeface="Times New Roman" panose="02020603050405020304" pitchFamily="18" charset="0"/>
              </a:rPr>
              <a:t> </a:t>
            </a:r>
            <a:r>
              <a:rPr kumimoji="0" lang="ja-JP" altLang="en-US" b="1" dirty="0">
                <a:latin typeface="+mn-ea"/>
                <a:cs typeface="Times New Roman" panose="02020603050405020304" pitchFamily="18" charset="0"/>
              </a:rPr>
              <a:t>任意後見開始</a:t>
            </a:r>
            <a:r>
              <a:rPr kumimoji="0" lang="ja-JP" altLang="en-US" dirty="0">
                <a:latin typeface="+mn-ea"/>
                <a:cs typeface="Times New Roman" panose="02020603050405020304" pitchFamily="18" charset="0"/>
              </a:rPr>
              <a:t>　　</a:t>
            </a:r>
            <a:endParaRPr kumimoji="0" lang="ja-JP" altLang="en-US" dirty="0">
              <a:latin typeface="+mn-ea"/>
            </a:endParaRPr>
          </a:p>
          <a:p>
            <a:endParaRPr kumimoji="0" lang="ja-JP" altLang="en-US" dirty="0"/>
          </a:p>
        </p:txBody>
      </p:sp>
      <p:sp>
        <p:nvSpPr>
          <p:cNvPr id="8" name="テキスト ボックス 194"/>
          <p:cNvSpPr txBox="1">
            <a:spLocks noChangeArrowheads="1"/>
          </p:cNvSpPr>
          <p:nvPr/>
        </p:nvSpPr>
        <p:spPr bwMode="auto">
          <a:xfrm>
            <a:off x="3990797" y="2776538"/>
            <a:ext cx="428625" cy="1152525"/>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eaVert" wrap="square" lIns="91440" tIns="45720" rIns="91440" bIns="45720" numCol="1" anchor="t" anchorCtr="0" compatLnSpc="1">
            <a:prstTxWarp prst="textNoShape">
              <a:avLst/>
            </a:prstTxWarp>
          </a:bodyPr>
          <a:lstStyle/>
          <a:p>
            <a:pPr indent="63500" eaLnBrk="0" fontAlgn="base" hangingPunct="0">
              <a:spcBef>
                <a:spcPct val="0"/>
              </a:spcBef>
              <a:spcAft>
                <a:spcPct val="0"/>
              </a:spcAft>
            </a:pPr>
            <a:r>
              <a:rPr kumimoji="0" lang="ja-JP" altLang="ja-JP" b="1" dirty="0">
                <a:latin typeface="+mn-ea"/>
                <a:cs typeface="Times New Roman" panose="02020603050405020304" pitchFamily="18" charset="0"/>
              </a:rPr>
              <a:t>事務委任</a:t>
            </a:r>
            <a:endParaRPr kumimoji="0" lang="ja-JP" altLang="ja-JP" dirty="0">
              <a:latin typeface="+mn-ea"/>
            </a:endParaRPr>
          </a:p>
        </p:txBody>
      </p:sp>
      <p:sp>
        <p:nvSpPr>
          <p:cNvPr id="9" name="テキスト ボックス 195"/>
          <p:cNvSpPr txBox="1">
            <a:spLocks noChangeArrowheads="1"/>
          </p:cNvSpPr>
          <p:nvPr/>
        </p:nvSpPr>
        <p:spPr bwMode="auto">
          <a:xfrm>
            <a:off x="7536499" y="5185998"/>
            <a:ext cx="390525" cy="946681"/>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eaVert" wrap="square" lIns="91440" tIns="45720" rIns="91440" bIns="45720" numCol="1" anchor="t" anchorCtr="0" compatLnSpc="1">
            <a:prstTxWarp prst="textNoShape">
              <a:avLst/>
            </a:prstTxWarp>
          </a:bodyPr>
          <a:lstStyle/>
          <a:p>
            <a:pPr indent="152400" eaLnBrk="0" fontAlgn="base" hangingPunct="0">
              <a:spcBef>
                <a:spcPct val="0"/>
              </a:spcBef>
              <a:spcAft>
                <a:spcPct val="0"/>
              </a:spcAft>
            </a:pPr>
            <a:r>
              <a:rPr kumimoji="0" lang="ja-JP" altLang="ja-JP" b="1" dirty="0">
                <a:latin typeface="+mn-ea"/>
                <a:cs typeface="Times New Roman" panose="02020603050405020304" pitchFamily="18" charset="0"/>
              </a:rPr>
              <a:t>死亡</a:t>
            </a:r>
            <a:endParaRPr kumimoji="0" lang="ja-JP" altLang="ja-JP" dirty="0">
              <a:latin typeface="+mn-ea"/>
            </a:endParaRPr>
          </a:p>
        </p:txBody>
      </p:sp>
      <p:cxnSp>
        <p:nvCxnSpPr>
          <p:cNvPr id="10" name="直線コネクタ 9"/>
          <p:cNvCxnSpPr/>
          <p:nvPr/>
        </p:nvCxnSpPr>
        <p:spPr>
          <a:xfrm>
            <a:off x="3314700" y="2381250"/>
            <a:ext cx="0" cy="2867644"/>
          </a:xfrm>
          <a:prstGeom prst="line">
            <a:avLst/>
          </a:prstGeom>
        </p:spPr>
        <p:style>
          <a:lnRef idx="3">
            <a:schemeClr val="dk1"/>
          </a:lnRef>
          <a:fillRef idx="0">
            <a:schemeClr val="dk1"/>
          </a:fillRef>
          <a:effectRef idx="2">
            <a:schemeClr val="dk1"/>
          </a:effectRef>
          <a:fontRef idx="minor">
            <a:schemeClr val="tx1"/>
          </a:fontRef>
        </p:style>
      </p:cxnSp>
      <p:cxnSp>
        <p:nvCxnSpPr>
          <p:cNvPr id="11" name="直線コネクタ 10"/>
          <p:cNvCxnSpPr/>
          <p:nvPr/>
        </p:nvCxnSpPr>
        <p:spPr>
          <a:xfrm>
            <a:off x="3333751" y="5248894"/>
            <a:ext cx="4593273" cy="0"/>
          </a:xfrm>
          <a:prstGeom prst="line">
            <a:avLst/>
          </a:prstGeom>
        </p:spPr>
        <p:style>
          <a:lnRef idx="3">
            <a:schemeClr val="dk1"/>
          </a:lnRef>
          <a:fillRef idx="0">
            <a:schemeClr val="dk1"/>
          </a:fillRef>
          <a:effectRef idx="2">
            <a:schemeClr val="dk1"/>
          </a:effectRef>
          <a:fontRef idx="minor">
            <a:schemeClr val="tx1"/>
          </a:fontRef>
        </p:style>
      </p:cxnSp>
      <p:cxnSp>
        <p:nvCxnSpPr>
          <p:cNvPr id="12" name="直線コネクタ 11"/>
          <p:cNvCxnSpPr/>
          <p:nvPr/>
        </p:nvCxnSpPr>
        <p:spPr>
          <a:xfrm>
            <a:off x="3566281" y="2506579"/>
            <a:ext cx="1266825" cy="76200"/>
          </a:xfrm>
          <a:prstGeom prst="line">
            <a:avLst/>
          </a:prstGeom>
        </p:spPr>
        <p:style>
          <a:lnRef idx="3">
            <a:schemeClr val="dk1"/>
          </a:lnRef>
          <a:fillRef idx="0">
            <a:schemeClr val="dk1"/>
          </a:fillRef>
          <a:effectRef idx="2">
            <a:schemeClr val="dk1"/>
          </a:effectRef>
          <a:fontRef idx="minor">
            <a:schemeClr val="tx1"/>
          </a:fontRef>
        </p:style>
      </p:cxnSp>
      <p:cxnSp>
        <p:nvCxnSpPr>
          <p:cNvPr id="13" name="直線コネクタ 12"/>
          <p:cNvCxnSpPr/>
          <p:nvPr/>
        </p:nvCxnSpPr>
        <p:spPr>
          <a:xfrm>
            <a:off x="4830099" y="2595478"/>
            <a:ext cx="2873721" cy="2534477"/>
          </a:xfrm>
          <a:prstGeom prst="line">
            <a:avLst/>
          </a:prstGeom>
        </p:spPr>
        <p:style>
          <a:lnRef idx="3">
            <a:schemeClr val="dk1"/>
          </a:lnRef>
          <a:fillRef idx="0">
            <a:schemeClr val="dk1"/>
          </a:fillRef>
          <a:effectRef idx="2">
            <a:schemeClr val="dk1"/>
          </a:effectRef>
          <a:fontRef idx="minor">
            <a:schemeClr val="tx1"/>
          </a:fontRef>
        </p:style>
      </p:cxnSp>
      <p:sp>
        <p:nvSpPr>
          <p:cNvPr id="14" name="テキスト ボックス 196"/>
          <p:cNvSpPr txBox="1">
            <a:spLocks noChangeArrowheads="1"/>
          </p:cNvSpPr>
          <p:nvPr/>
        </p:nvSpPr>
        <p:spPr bwMode="auto">
          <a:xfrm>
            <a:off x="2450745" y="2895795"/>
            <a:ext cx="409575" cy="1314061"/>
          </a:xfrm>
          <a:prstGeom prst="rect">
            <a:avLst/>
          </a:prstGeom>
          <a:solidFill>
            <a:srgbClr val="FFFFFF"/>
          </a:solidFill>
          <a:ln w="6350">
            <a:noFill/>
            <a:miter lim="800000"/>
            <a:headEnd/>
            <a:tailEnd/>
          </a:ln>
        </p:spPr>
        <p:txBody>
          <a:bodyPr vert="eaVert" wrap="square" lIns="91440" tIns="45720" rIns="91440" bIns="45720" numCol="1" anchor="t" anchorCtr="0" compatLnSpc="1">
            <a:prstTxWarp prst="textNoShape">
              <a:avLst/>
            </a:prstTxWarp>
          </a:bodyPr>
          <a:lstStyle/>
          <a:p>
            <a:pPr indent="71438" eaLnBrk="0" fontAlgn="base" hangingPunct="0">
              <a:spcBef>
                <a:spcPct val="0"/>
              </a:spcBef>
              <a:spcAft>
                <a:spcPct val="0"/>
              </a:spcAft>
            </a:pPr>
            <a:r>
              <a:rPr kumimoji="0" lang="ja-JP" altLang="ja-JP" b="1" dirty="0">
                <a:latin typeface="+mn-ea"/>
                <a:cs typeface="Times New Roman" panose="02020603050405020304" pitchFamily="18" charset="0"/>
              </a:rPr>
              <a:t>意思能力</a:t>
            </a:r>
            <a:endParaRPr kumimoji="0" lang="ja-JP" altLang="ja-JP" dirty="0">
              <a:latin typeface="+mn-ea"/>
            </a:endParaRPr>
          </a:p>
        </p:txBody>
      </p:sp>
      <p:sp>
        <p:nvSpPr>
          <p:cNvPr id="15" name="テキスト ボックス 204"/>
          <p:cNvSpPr txBox="1">
            <a:spLocks noChangeArrowheads="1"/>
          </p:cNvSpPr>
          <p:nvPr/>
        </p:nvSpPr>
        <p:spPr bwMode="auto">
          <a:xfrm>
            <a:off x="5752020" y="5383164"/>
            <a:ext cx="496123" cy="482377"/>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indent="63500" eaLnBrk="0" fontAlgn="base" hangingPunct="0">
              <a:spcBef>
                <a:spcPct val="0"/>
              </a:spcBef>
              <a:spcAft>
                <a:spcPct val="0"/>
              </a:spcAft>
            </a:pPr>
            <a:r>
              <a:rPr kumimoji="0" lang="ja-JP" altLang="ja-JP" b="1" dirty="0">
                <a:latin typeface="+mn-ea"/>
                <a:cs typeface="Times New Roman" panose="02020603050405020304" pitchFamily="18" charset="0"/>
              </a:rPr>
              <a:t>年</a:t>
            </a:r>
            <a:endParaRPr kumimoji="0" lang="ja-JP" altLang="ja-JP" dirty="0">
              <a:latin typeface="+mn-ea"/>
            </a:endParaRPr>
          </a:p>
        </p:txBody>
      </p:sp>
      <p:sp>
        <p:nvSpPr>
          <p:cNvPr id="16" name="テキスト ボックス 2"/>
          <p:cNvSpPr txBox="1">
            <a:spLocks noChangeArrowheads="1"/>
          </p:cNvSpPr>
          <p:nvPr/>
        </p:nvSpPr>
        <p:spPr bwMode="auto">
          <a:xfrm>
            <a:off x="5270911" y="2461356"/>
            <a:ext cx="942975" cy="295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indent="63500" eaLnBrk="0" fontAlgn="base" hangingPunct="0">
              <a:spcBef>
                <a:spcPct val="0"/>
              </a:spcBef>
              <a:spcAft>
                <a:spcPct val="0"/>
              </a:spcAft>
            </a:pPr>
            <a:r>
              <a:rPr kumimoji="0" lang="ja-JP" altLang="en-US" b="1" dirty="0">
                <a:latin typeface="+mn-ea"/>
                <a:cs typeface="Times New Roman" panose="02020603050405020304" pitchFamily="18" charset="0"/>
              </a:rPr>
              <a:t>➁</a:t>
            </a:r>
            <a:r>
              <a:rPr kumimoji="0" lang="ja-JP" altLang="ja-JP" b="1" dirty="0">
                <a:latin typeface="+mn-ea"/>
                <a:cs typeface="Times New Roman" panose="02020603050405020304" pitchFamily="18" charset="0"/>
              </a:rPr>
              <a:t>補助</a:t>
            </a:r>
            <a:endParaRPr kumimoji="0" lang="ja-JP" altLang="ja-JP" b="1" dirty="0">
              <a:latin typeface="+mn-ea"/>
            </a:endParaRPr>
          </a:p>
        </p:txBody>
      </p:sp>
      <p:sp>
        <p:nvSpPr>
          <p:cNvPr id="17" name="Text Box 7"/>
          <p:cNvSpPr txBox="1">
            <a:spLocks noChangeArrowheads="1"/>
          </p:cNvSpPr>
          <p:nvPr/>
        </p:nvSpPr>
        <p:spPr bwMode="auto">
          <a:xfrm>
            <a:off x="6036564" y="3164705"/>
            <a:ext cx="1315103" cy="295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indent="63500" eaLnBrk="0" fontAlgn="base" hangingPunct="0">
              <a:spcBef>
                <a:spcPct val="0"/>
              </a:spcBef>
              <a:spcAft>
                <a:spcPct val="0"/>
              </a:spcAft>
            </a:pPr>
            <a:r>
              <a:rPr lang="ja-JP" altLang="en-US" b="1" dirty="0">
                <a:latin typeface="+mn-ea"/>
                <a:cs typeface="Times New Roman" panose="02020603050405020304" pitchFamily="18" charset="0"/>
              </a:rPr>
              <a:t>③</a:t>
            </a:r>
            <a:r>
              <a:rPr kumimoji="0" lang="ja-JP" altLang="ja-JP" b="1" dirty="0">
                <a:latin typeface="+mn-ea"/>
                <a:cs typeface="Times New Roman" panose="02020603050405020304" pitchFamily="18" charset="0"/>
              </a:rPr>
              <a:t>保佐</a:t>
            </a:r>
            <a:endParaRPr kumimoji="0" lang="ja-JP" altLang="ja-JP" dirty="0">
              <a:latin typeface="+mn-ea"/>
            </a:endParaRPr>
          </a:p>
        </p:txBody>
      </p:sp>
      <p:sp>
        <p:nvSpPr>
          <p:cNvPr id="18" name="テキスト ボックス 203"/>
          <p:cNvSpPr txBox="1">
            <a:spLocks noChangeArrowheads="1"/>
          </p:cNvSpPr>
          <p:nvPr/>
        </p:nvSpPr>
        <p:spPr bwMode="auto">
          <a:xfrm>
            <a:off x="6710332" y="3745917"/>
            <a:ext cx="990600" cy="295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indent="63500" eaLnBrk="0" fontAlgn="base" hangingPunct="0">
              <a:spcBef>
                <a:spcPct val="0"/>
              </a:spcBef>
              <a:spcAft>
                <a:spcPct val="0"/>
              </a:spcAft>
            </a:pPr>
            <a:r>
              <a:rPr kumimoji="0" lang="ja-JP" altLang="en-US" b="1" dirty="0">
                <a:latin typeface="+mn-ea"/>
                <a:cs typeface="Times New Roman" panose="02020603050405020304" pitchFamily="18" charset="0"/>
              </a:rPr>
              <a:t>➃</a:t>
            </a:r>
            <a:r>
              <a:rPr kumimoji="0" lang="ja-JP" altLang="ja-JP" b="1" dirty="0">
                <a:latin typeface="+mn-ea"/>
                <a:cs typeface="Times New Roman" panose="02020603050405020304" pitchFamily="18" charset="0"/>
              </a:rPr>
              <a:t>後見</a:t>
            </a:r>
            <a:endParaRPr kumimoji="0" lang="ja-JP" altLang="ja-JP" dirty="0">
              <a:latin typeface="+mn-ea"/>
            </a:endParaRPr>
          </a:p>
        </p:txBody>
      </p:sp>
      <p:sp>
        <p:nvSpPr>
          <p:cNvPr id="19" name="Text Box 18"/>
          <p:cNvSpPr txBox="1">
            <a:spLocks noChangeArrowheads="1"/>
          </p:cNvSpPr>
          <p:nvPr/>
        </p:nvSpPr>
        <p:spPr bwMode="auto">
          <a:xfrm>
            <a:off x="7435198" y="2264503"/>
            <a:ext cx="2505075" cy="2738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indent="63500" eaLnBrk="0" fontAlgn="base" hangingPunct="0">
              <a:spcBef>
                <a:spcPct val="0"/>
              </a:spcBef>
              <a:spcAft>
                <a:spcPct val="0"/>
              </a:spcAft>
            </a:pPr>
            <a:r>
              <a:rPr kumimoji="0" lang="ja-JP" altLang="ja-JP" b="1" dirty="0">
                <a:latin typeface="+mn-ea"/>
                <a:cs typeface="Times New Roman" panose="02020603050405020304" pitchFamily="18" charset="0"/>
              </a:rPr>
              <a:t>制限行為能力者</a:t>
            </a:r>
            <a:br>
              <a:rPr kumimoji="0" lang="ja-JP" altLang="en-US" b="1" dirty="0">
                <a:latin typeface="+mn-ea"/>
                <a:cs typeface="Times New Roman" panose="02020603050405020304" pitchFamily="18" charset="0"/>
              </a:rPr>
            </a:br>
            <a:r>
              <a:rPr kumimoji="0" lang="en-US" altLang="ja-JP" b="1" dirty="0">
                <a:latin typeface="+mn-ea"/>
                <a:cs typeface="Times New Roman" panose="02020603050405020304" pitchFamily="18" charset="0"/>
              </a:rPr>
              <a:t>(</a:t>
            </a:r>
            <a:r>
              <a:rPr kumimoji="0" lang="ja-JP" altLang="en-US" b="1" dirty="0">
                <a:latin typeface="+mn-ea"/>
                <a:cs typeface="Times New Roman" panose="02020603050405020304" pitchFamily="18" charset="0"/>
              </a:rPr>
              <a:t>法律行為は取消</a:t>
            </a:r>
            <a:endParaRPr kumimoji="0" lang="en-US" altLang="ja-JP" b="1" dirty="0">
              <a:latin typeface="+mn-ea"/>
              <a:cs typeface="Times New Roman" panose="02020603050405020304" pitchFamily="18" charset="0"/>
            </a:endParaRPr>
          </a:p>
          <a:p>
            <a:pPr indent="63500" eaLnBrk="0" fontAlgn="base" hangingPunct="0">
              <a:spcBef>
                <a:spcPct val="0"/>
              </a:spcBef>
              <a:spcAft>
                <a:spcPct val="0"/>
              </a:spcAft>
            </a:pPr>
            <a:r>
              <a:rPr kumimoji="0" lang="ja-JP" altLang="en-US" b="1" dirty="0" err="1">
                <a:latin typeface="+mn-ea"/>
                <a:cs typeface="Times New Roman" panose="02020603050405020304" pitchFamily="18" charset="0"/>
              </a:rPr>
              <a:t>うべき</a:t>
            </a:r>
            <a:r>
              <a:rPr kumimoji="0" lang="ja-JP" altLang="en-US" b="1" dirty="0">
                <a:latin typeface="+mn-ea"/>
                <a:cs typeface="Times New Roman" panose="02020603050405020304" pitchFamily="18" charset="0"/>
              </a:rPr>
              <a:t>行為</a:t>
            </a:r>
            <a:r>
              <a:rPr kumimoji="0" lang="en-US" altLang="ja-JP" b="1" dirty="0">
                <a:latin typeface="+mn-ea"/>
                <a:cs typeface="Times New Roman" panose="02020603050405020304" pitchFamily="18" charset="0"/>
              </a:rPr>
              <a:t>)</a:t>
            </a:r>
            <a:br>
              <a:rPr kumimoji="0" lang="en-US" altLang="ja-JP" b="1" dirty="0">
                <a:latin typeface="+mn-ea"/>
                <a:cs typeface="Times New Roman" panose="02020603050405020304" pitchFamily="18" charset="0"/>
              </a:rPr>
            </a:br>
            <a:br>
              <a:rPr kumimoji="0" lang="en-US" altLang="ja-JP" sz="1300" b="1" dirty="0">
                <a:latin typeface="Century" panose="02040604050505020304" pitchFamily="18" charset="0"/>
                <a:ea typeface="ＭＳ 明朝" panose="02020609040205080304" pitchFamily="17" charset="-128"/>
                <a:cs typeface="Times New Roman" panose="02020603050405020304" pitchFamily="18" charset="0"/>
              </a:rPr>
            </a:br>
            <a:endParaRPr kumimoji="0" lang="en-US" altLang="ja-JP" dirty="0">
              <a:latin typeface="Arial" panose="020B0604020202020204" pitchFamily="34" charset="0"/>
            </a:endParaRPr>
          </a:p>
        </p:txBody>
      </p:sp>
      <p:sp>
        <p:nvSpPr>
          <p:cNvPr id="20" name="Text Box 4"/>
          <p:cNvSpPr txBox="1">
            <a:spLocks noChangeArrowheads="1"/>
          </p:cNvSpPr>
          <p:nvPr/>
        </p:nvSpPr>
        <p:spPr bwMode="auto">
          <a:xfrm>
            <a:off x="7932092" y="3931644"/>
            <a:ext cx="2018478" cy="8077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indent="63500" eaLnBrk="0" fontAlgn="base" hangingPunct="0">
              <a:spcBef>
                <a:spcPct val="0"/>
              </a:spcBef>
              <a:spcAft>
                <a:spcPct val="0"/>
              </a:spcAft>
            </a:pPr>
            <a:r>
              <a:rPr kumimoji="0" lang="ja-JP" altLang="ja-JP" b="1" dirty="0">
                <a:latin typeface="+mn-ea"/>
                <a:cs typeface="Times New Roman" panose="02020603050405020304" pitchFamily="18" charset="0"/>
              </a:rPr>
              <a:t>意思無能力者</a:t>
            </a:r>
            <a:br>
              <a:rPr kumimoji="0" lang="ja-JP" altLang="en-US" b="1" dirty="0">
                <a:latin typeface="+mn-ea"/>
                <a:cs typeface="Times New Roman" panose="02020603050405020304" pitchFamily="18" charset="0"/>
              </a:rPr>
            </a:br>
            <a:r>
              <a:rPr kumimoji="0" lang="en-US" altLang="ja-JP" b="1" dirty="0">
                <a:latin typeface="+mn-ea"/>
                <a:cs typeface="Times New Roman" panose="02020603050405020304" pitchFamily="18" charset="0"/>
              </a:rPr>
              <a:t>(</a:t>
            </a:r>
            <a:r>
              <a:rPr kumimoji="0" lang="ja-JP" altLang="en-US" b="1" dirty="0">
                <a:latin typeface="+mn-ea"/>
                <a:cs typeface="Times New Roman" panose="02020603050405020304" pitchFamily="18" charset="0"/>
              </a:rPr>
              <a:t>法律行為は無効</a:t>
            </a:r>
            <a:r>
              <a:rPr kumimoji="0" lang="en-US" altLang="ja-JP" b="1" dirty="0">
                <a:latin typeface="+mn-ea"/>
                <a:cs typeface="Times New Roman" panose="02020603050405020304" pitchFamily="18" charset="0"/>
              </a:rPr>
              <a:t>)</a:t>
            </a:r>
            <a:endParaRPr kumimoji="0" lang="en-US" altLang="ja-JP" dirty="0">
              <a:latin typeface="+mn-ea"/>
            </a:endParaRPr>
          </a:p>
        </p:txBody>
      </p:sp>
      <p:sp>
        <p:nvSpPr>
          <p:cNvPr id="21" name="Text Box 20"/>
          <p:cNvSpPr txBox="1">
            <a:spLocks noChangeArrowheads="1"/>
          </p:cNvSpPr>
          <p:nvPr/>
        </p:nvSpPr>
        <p:spPr bwMode="auto">
          <a:xfrm>
            <a:off x="6844074" y="1589272"/>
            <a:ext cx="1392961" cy="42447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indent="63500" eaLnBrk="0" fontAlgn="base" hangingPunct="0">
              <a:spcBef>
                <a:spcPct val="0"/>
              </a:spcBef>
              <a:spcAft>
                <a:spcPct val="0"/>
              </a:spcAft>
            </a:pPr>
            <a:r>
              <a:rPr kumimoji="0" lang="ja-JP" altLang="ja-JP" sz="2000" b="1" dirty="0">
                <a:latin typeface="+mn-ea"/>
                <a:cs typeface="Times New Roman" panose="02020603050405020304" pitchFamily="18" charset="0"/>
              </a:rPr>
              <a:t>法定後見</a:t>
            </a:r>
            <a:endParaRPr kumimoji="0" lang="ja-JP" altLang="ja-JP" sz="2000" dirty="0">
              <a:latin typeface="+mn-ea"/>
            </a:endParaRPr>
          </a:p>
        </p:txBody>
      </p:sp>
      <p:sp>
        <p:nvSpPr>
          <p:cNvPr id="22" name="Text Box 6"/>
          <p:cNvSpPr txBox="1">
            <a:spLocks noChangeArrowheads="1"/>
          </p:cNvSpPr>
          <p:nvPr/>
        </p:nvSpPr>
        <p:spPr bwMode="auto">
          <a:xfrm>
            <a:off x="3515376" y="4685928"/>
            <a:ext cx="1368632" cy="4095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indent="63500" eaLnBrk="0" fontAlgn="base" hangingPunct="0">
              <a:spcBef>
                <a:spcPct val="0"/>
              </a:spcBef>
              <a:spcAft>
                <a:spcPct val="0"/>
              </a:spcAft>
            </a:pPr>
            <a:r>
              <a:rPr kumimoji="0" lang="ja-JP" altLang="ja-JP" sz="2000" b="1">
                <a:latin typeface="+mn-ea"/>
                <a:cs typeface="Times New Roman" panose="02020603050405020304" pitchFamily="18" charset="0"/>
              </a:rPr>
              <a:t>任意後見</a:t>
            </a:r>
            <a:endParaRPr kumimoji="0" lang="ja-JP" altLang="ja-JP" sz="2000">
              <a:latin typeface="+mn-ea"/>
            </a:endParaRPr>
          </a:p>
        </p:txBody>
      </p:sp>
      <p:sp>
        <p:nvSpPr>
          <p:cNvPr id="24" name="右中かっこ 23"/>
          <p:cNvSpPr/>
          <p:nvPr/>
        </p:nvSpPr>
        <p:spPr>
          <a:xfrm rot="18865176">
            <a:off x="6978307" y="2016087"/>
            <a:ext cx="276225" cy="1853220"/>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5" name="Rectangle 21"/>
          <p:cNvSpPr>
            <a:spLocks noChangeArrowheads="1"/>
          </p:cNvSpPr>
          <p:nvPr/>
        </p:nvSpPr>
        <p:spPr bwMode="auto">
          <a:xfrm>
            <a:off x="2153910" y="924602"/>
            <a:ext cx="1836189"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635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ja-JP" altLang="ja-JP" sz="2400" b="1" dirty="0">
                <a:latin typeface="+mn-ea"/>
                <a:cs typeface="Times New Roman" panose="02020603050405020304" pitchFamily="18" charset="0"/>
              </a:rPr>
              <a:t>推　移</a:t>
            </a:r>
            <a:r>
              <a:rPr kumimoji="0" lang="ja-JP" altLang="en-US" sz="2400" b="1" dirty="0">
                <a:latin typeface="+mn-ea"/>
                <a:cs typeface="Times New Roman" panose="02020603050405020304" pitchFamily="18" charset="0"/>
              </a:rPr>
              <a:t>　</a:t>
            </a:r>
            <a:r>
              <a:rPr kumimoji="0" lang="ja-JP" altLang="ja-JP" sz="2400" b="1" dirty="0">
                <a:latin typeface="+mn-ea"/>
                <a:cs typeface="Times New Roman" panose="02020603050405020304" pitchFamily="18" charset="0"/>
              </a:rPr>
              <a:t>表</a:t>
            </a:r>
            <a:endParaRPr kumimoji="0" lang="ja-JP" altLang="ja-JP" sz="2400" b="1" dirty="0">
              <a:latin typeface="+mn-ea"/>
            </a:endParaRPr>
          </a:p>
          <a:p>
            <a:endParaRPr kumimoji="0" lang="ja-JP" altLang="ja-JP" dirty="0"/>
          </a:p>
        </p:txBody>
      </p:sp>
      <p:sp>
        <p:nvSpPr>
          <p:cNvPr id="26" name="Rectangle 23"/>
          <p:cNvSpPr>
            <a:spLocks noChangeArrowheads="1"/>
          </p:cNvSpPr>
          <p:nvPr/>
        </p:nvSpPr>
        <p:spPr bwMode="auto">
          <a:xfrm>
            <a:off x="1728789" y="424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7" name="Rectangle 29"/>
          <p:cNvSpPr>
            <a:spLocks noChangeArrowheads="1"/>
          </p:cNvSpPr>
          <p:nvPr/>
        </p:nvSpPr>
        <p:spPr bwMode="auto">
          <a:xfrm>
            <a:off x="1787526" y="607369"/>
            <a:ext cx="93487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kumimoji="0" lang="ja-JP" altLang="ja-JP" sz="1200" b="1" dirty="0">
              <a:latin typeface="Century" panose="02040604050505020304" pitchFamily="18" charset="0"/>
              <a:ea typeface="ＭＳ 明朝" panose="02020609040205080304" pitchFamily="17" charset="-128"/>
              <a:cs typeface="Times New Roman" panose="02020603050405020304" pitchFamily="18" charset="0"/>
            </a:endParaRPr>
          </a:p>
          <a:p>
            <a:pPr indent="133350" eaLnBrk="0" fontAlgn="base" hangingPunct="0">
              <a:spcBef>
                <a:spcPct val="0"/>
              </a:spcBef>
              <a:spcAft>
                <a:spcPct val="0"/>
              </a:spcAft>
            </a:pPr>
            <a:r>
              <a:rPr kumimoji="0" lang="ja-JP" altLang="ja-JP" sz="1200" b="1" dirty="0">
                <a:latin typeface="Century" panose="02040604050505020304" pitchFamily="18" charset="0"/>
                <a:ea typeface="ＭＳ 明朝" panose="02020609040205080304" pitchFamily="17" charset="-128"/>
                <a:cs typeface="Times New Roman" panose="02020603050405020304" pitchFamily="18" charset="0"/>
              </a:rPr>
              <a:t>　　　　</a:t>
            </a:r>
            <a:endParaRPr kumimoji="0" lang="ja-JP" altLang="ja-JP" dirty="0">
              <a:latin typeface="Arial" panose="020B0604020202020204" pitchFamily="34" charset="0"/>
            </a:endParaRPr>
          </a:p>
        </p:txBody>
      </p:sp>
      <p:sp>
        <p:nvSpPr>
          <p:cNvPr id="28" name="Rectangle 32"/>
          <p:cNvSpPr>
            <a:spLocks noChangeArrowheads="1"/>
          </p:cNvSpPr>
          <p:nvPr/>
        </p:nvSpPr>
        <p:spPr bwMode="auto">
          <a:xfrm>
            <a:off x="1787526" y="11107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0" name="Rectangle 36"/>
          <p:cNvSpPr>
            <a:spLocks noChangeArrowheads="1"/>
          </p:cNvSpPr>
          <p:nvPr/>
        </p:nvSpPr>
        <p:spPr bwMode="auto">
          <a:xfrm>
            <a:off x="4044951" y="576409"/>
            <a:ext cx="5381923" cy="900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312738"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kumimoji="0" lang="ja-JP" altLang="ja-JP" sz="1200" b="1" dirty="0">
              <a:latin typeface="Century" panose="02040604050505020304" pitchFamily="18" charset="0"/>
              <a:ea typeface="ＭＳ 明朝" panose="02020609040205080304" pitchFamily="17" charset="-128"/>
              <a:cs typeface="Times New Roman" panose="02020603050405020304" pitchFamily="18" charset="0"/>
            </a:endParaRPr>
          </a:p>
          <a:p>
            <a:r>
              <a:rPr kumimoji="0" lang="ja-JP" altLang="ja-JP" sz="1200" b="1" dirty="0">
                <a:latin typeface="Century" panose="02040604050505020304" pitchFamily="18" charset="0"/>
                <a:ea typeface="ＭＳ 明朝" panose="02020609040205080304" pitchFamily="17" charset="-128"/>
                <a:cs typeface="Times New Roman" panose="02020603050405020304" pitchFamily="18" charset="0"/>
              </a:rPr>
              <a:t>　　　　　　　　　　　　　　　　　　　　　　　　　　　</a:t>
            </a:r>
            <a:endParaRPr kumimoji="0" lang="ja-JP" altLang="ja-JP" sz="800" dirty="0"/>
          </a:p>
          <a:p>
            <a:endParaRPr lang="ja-JP" altLang="ja-JP" sz="1050" dirty="0"/>
          </a:p>
          <a:p>
            <a:r>
              <a:rPr lang="ja-JP" altLang="ja-JP" b="1" dirty="0">
                <a:latin typeface="Century" panose="02040604050505020304" pitchFamily="18" charset="0"/>
                <a:ea typeface="ＭＳ 明朝" panose="02020609040205080304" pitchFamily="17" charset="-128"/>
                <a:cs typeface="Times New Roman" panose="02020603050405020304" pitchFamily="18" charset="0"/>
              </a:rPr>
              <a:t>　　　　　　　　　　　　　　　　　　　　　</a:t>
            </a:r>
            <a:endParaRPr kumimoji="0" lang="ja-JP" altLang="ja-JP" dirty="0"/>
          </a:p>
        </p:txBody>
      </p:sp>
      <p:sp>
        <p:nvSpPr>
          <p:cNvPr id="31" name="Rectangle 40"/>
          <p:cNvSpPr>
            <a:spLocks noChangeArrowheads="1"/>
          </p:cNvSpPr>
          <p:nvPr/>
        </p:nvSpPr>
        <p:spPr bwMode="auto">
          <a:xfrm>
            <a:off x="1728789" y="2482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3" name="Rectangle 44"/>
          <p:cNvSpPr>
            <a:spLocks noChangeArrowheads="1"/>
          </p:cNvSpPr>
          <p:nvPr/>
        </p:nvSpPr>
        <p:spPr bwMode="auto">
          <a:xfrm>
            <a:off x="1728789" y="2710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Tree>
    <p:extLst>
      <p:ext uri="{BB962C8B-B14F-4D97-AF65-F5344CB8AC3E}">
        <p14:creationId xmlns:p14="http://schemas.microsoft.com/office/powerpoint/2010/main" val="401981085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TotalTime>
  <Words>388</Words>
  <Application>Microsoft Office PowerPoint</Application>
  <PresentationFormat>ワイド画面</PresentationFormat>
  <Paragraphs>55</Paragraphs>
  <Slides>5</Slides>
  <Notes>1</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5</vt:i4>
      </vt:variant>
    </vt:vector>
  </HeadingPairs>
  <TitlesOfParts>
    <vt:vector size="16" baseType="lpstr">
      <vt:lpstr>Meiryo UI</vt:lpstr>
      <vt:lpstr>ＭＳ Ｐゴシック</vt:lpstr>
      <vt:lpstr>MS Gothic</vt:lpstr>
      <vt:lpstr>MS Mincho</vt:lpstr>
      <vt:lpstr>游ゴシック</vt:lpstr>
      <vt:lpstr>Arial</vt:lpstr>
      <vt:lpstr>Calibri</vt:lpstr>
      <vt:lpstr>Calibri Light</vt:lpstr>
      <vt:lpstr>Century</vt:lpstr>
      <vt:lpstr>Wingdings</vt:lpstr>
      <vt:lpstr>Office テーマ</vt:lpstr>
      <vt:lpstr>SAミニセミナー  成年後見制度改正について</vt:lpstr>
      <vt:lpstr>成年後見制度の主な変更点</vt:lpstr>
      <vt:lpstr>補助人の職務     財産管理　代理権の付与必要。 　 本人の意向の尊重・身分上の配慮。 　　　意思決定支援 　 死後事務  補助人の交代 　 補助開始の審判を受けた者（本人）の利益のために特に必要があると家庭裁判所が認めたとき。（欠格事由でない）  法定後見（補助）の終了    必要性が消滅した場合の終了。 　     相続手続、不動産の売却等で家庭裁判所が終了を認めたとき</vt:lpstr>
      <vt:lpstr>任意後見制度の変更点</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nakajyo</dc:creator>
  <cp:lastModifiedBy>恒久 都築</cp:lastModifiedBy>
  <cp:revision>268</cp:revision>
  <cp:lastPrinted>2026-05-05T01:25:51Z</cp:lastPrinted>
  <dcterms:created xsi:type="dcterms:W3CDTF">2023-05-10T04:30:16Z</dcterms:created>
  <dcterms:modified xsi:type="dcterms:W3CDTF">2026-06-12T05:03:23Z</dcterms:modified>
</cp:coreProperties>
</file>